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63" r:id="rId3"/>
    <p:sldId id="264" r:id="rId4"/>
    <p:sldId id="289" r:id="rId5"/>
    <p:sldId id="296" r:id="rId6"/>
    <p:sldId id="298" r:id="rId7"/>
    <p:sldId id="301" r:id="rId8"/>
    <p:sldId id="300" r:id="rId9"/>
    <p:sldId id="302" r:id="rId10"/>
    <p:sldId id="303" r:id="rId11"/>
    <p:sldId id="290" r:id="rId12"/>
    <p:sldId id="297" r:id="rId13"/>
    <p:sldId id="304" r:id="rId14"/>
    <p:sldId id="305" r:id="rId15"/>
    <p:sldId id="306" r:id="rId16"/>
    <p:sldId id="307" r:id="rId17"/>
    <p:sldId id="308" r:id="rId18"/>
    <p:sldId id="291" r:id="rId19"/>
    <p:sldId id="292" r:id="rId20"/>
    <p:sldId id="294" r:id="rId21"/>
    <p:sldId id="293" r:id="rId22"/>
    <p:sldId id="309" r:id="rId23"/>
    <p:sldId id="266" r:id="rId24"/>
    <p:sldId id="295" r:id="rId25"/>
    <p:sldId id="276" r:id="rId26"/>
    <p:sldId id="277" r:id="rId27"/>
    <p:sldId id="278" r:id="rId28"/>
    <p:sldId id="279" r:id="rId29"/>
    <p:sldId id="280" r:id="rId30"/>
    <p:sldId id="287" r:id="rId31"/>
    <p:sldId id="281" r:id="rId32"/>
    <p:sldId id="282" r:id="rId33"/>
    <p:sldId id="288" r:id="rId34"/>
    <p:sldId id="284" r:id="rId35"/>
    <p:sldId id="286" r:id="rId36"/>
    <p:sldId id="283" r:id="rId37"/>
    <p:sldId id="285" r:id="rId38"/>
    <p:sldId id="275" r:id="rId39"/>
  </p:sldIdLst>
  <p:sldSz cx="12192000" cy="6858000"/>
  <p:notesSz cx="6858000" cy="9144000"/>
  <p:embeddedFontLst>
    <p:embeddedFont>
      <p:font typeface="맑은 고딕" panose="020B0503020000020004" pitchFamily="50" charset="-127"/>
      <p:regular r:id="rId42"/>
      <p:bold r:id="rId4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06" userDrawn="1">
          <p15:clr>
            <a:srgbClr val="A4A3A4"/>
          </p15:clr>
        </p15:guide>
        <p15:guide id="3" pos="7174" userDrawn="1">
          <p15:clr>
            <a:srgbClr val="A4A3A4"/>
          </p15:clr>
        </p15:guide>
        <p15:guide id="4" orient="horz" pos="436" userDrawn="1">
          <p15:clr>
            <a:srgbClr val="A4A3A4"/>
          </p15:clr>
        </p15:guide>
        <p15:guide id="5" orient="horz" pos="4088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65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CFD1"/>
    <a:srgbClr val="A7E7E7"/>
    <a:srgbClr val="D0E0D9"/>
    <a:srgbClr val="4B465E"/>
    <a:srgbClr val="BBFFE6"/>
    <a:srgbClr val="F8FAFA"/>
    <a:srgbClr val="F2F2F2"/>
    <a:srgbClr val="332543"/>
    <a:srgbClr val="F8F8F8"/>
    <a:srgbClr val="301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53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43" y="62"/>
      </p:cViewPr>
      <p:guideLst>
        <p:guide pos="506"/>
        <p:guide pos="7174"/>
        <p:guide orient="horz" pos="436"/>
        <p:guide orient="horz" pos="4088"/>
        <p:guide pos="3840"/>
        <p:guide pos="65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EAE4A-A09C-4E7B-B24F-46F0D09F3E4E}" type="datetimeFigureOut">
              <a:rPr lang="ko-KR" altLang="en-US" smtClean="0"/>
              <a:t>2022-09-23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B74EB-7915-4BC2-A0F3-A8C69D963D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0151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87483-C397-43F3-ABB1-B8D09FEC7C42}" type="datetimeFigureOut">
              <a:rPr lang="ko-KR" altLang="en-US" smtClean="0"/>
              <a:t>2022-09-23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717C5-460F-4A32-8DBF-627906F550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5319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959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85 207 209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105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>
          <a:gsLst>
            <a:gs pos="0">
              <a:srgbClr val="BBFFE6"/>
            </a:gs>
            <a:gs pos="100000">
              <a:srgbClr val="55CFD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 userDrawn="1"/>
        </p:nvGrpSpPr>
        <p:grpSpPr>
          <a:xfrm>
            <a:off x="1640791" y="1483062"/>
            <a:ext cx="8226975" cy="3891876"/>
            <a:chOff x="956306" y="1185729"/>
            <a:chExt cx="9484030" cy="4486542"/>
          </a:xfrm>
        </p:grpSpPr>
        <p:sp>
          <p:nvSpPr>
            <p:cNvPr id="8" name="다이아몬드 7"/>
            <p:cNvSpPr/>
            <p:nvPr userDrawn="1"/>
          </p:nvSpPr>
          <p:spPr>
            <a:xfrm>
              <a:off x="3852729" y="1185729"/>
              <a:ext cx="4486542" cy="4486542"/>
            </a:xfrm>
            <a:prstGeom prst="diamond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다이아몬드 16"/>
            <p:cNvSpPr/>
            <p:nvPr userDrawn="1"/>
          </p:nvSpPr>
          <p:spPr>
            <a:xfrm>
              <a:off x="4113020" y="1446020"/>
              <a:ext cx="3965960" cy="3965960"/>
            </a:xfrm>
            <a:prstGeom prst="diamond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/>
            <p:cNvSpPr/>
            <p:nvPr userDrawn="1"/>
          </p:nvSpPr>
          <p:spPr>
            <a:xfrm>
              <a:off x="2079833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다이아몬드 19"/>
            <p:cNvSpPr/>
            <p:nvPr userDrawn="1"/>
          </p:nvSpPr>
          <p:spPr>
            <a:xfrm>
              <a:off x="7196805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다이아몬드 20"/>
            <p:cNvSpPr/>
            <p:nvPr userDrawn="1"/>
          </p:nvSpPr>
          <p:spPr>
            <a:xfrm>
              <a:off x="7038617" y="3962042"/>
              <a:ext cx="666573" cy="666573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다이아몬드 21"/>
            <p:cNvSpPr/>
            <p:nvPr userDrawn="1"/>
          </p:nvSpPr>
          <p:spPr>
            <a:xfrm>
              <a:off x="7745693" y="4122010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다이아몬드 22"/>
            <p:cNvSpPr/>
            <p:nvPr userDrawn="1"/>
          </p:nvSpPr>
          <p:spPr>
            <a:xfrm>
              <a:off x="7657120" y="4375313"/>
              <a:ext cx="491475" cy="506606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다이아몬드 23"/>
            <p:cNvSpPr/>
            <p:nvPr userDrawn="1"/>
          </p:nvSpPr>
          <p:spPr>
            <a:xfrm>
              <a:off x="9510843" y="280484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다이아몬드 24"/>
            <p:cNvSpPr/>
            <p:nvPr userDrawn="1"/>
          </p:nvSpPr>
          <p:spPr>
            <a:xfrm>
              <a:off x="9756580" y="184938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다이아몬드 25"/>
            <p:cNvSpPr/>
            <p:nvPr userDrawn="1"/>
          </p:nvSpPr>
          <p:spPr>
            <a:xfrm>
              <a:off x="3693964" y="4201993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다이아몬드 26"/>
            <p:cNvSpPr/>
            <p:nvPr userDrawn="1"/>
          </p:nvSpPr>
          <p:spPr>
            <a:xfrm>
              <a:off x="4557089" y="5042508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다이아몬드 27"/>
            <p:cNvSpPr/>
            <p:nvPr userDrawn="1"/>
          </p:nvSpPr>
          <p:spPr>
            <a:xfrm>
              <a:off x="4350165" y="2355992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다이아몬드 28"/>
            <p:cNvSpPr/>
            <p:nvPr userDrawn="1"/>
          </p:nvSpPr>
          <p:spPr>
            <a:xfrm>
              <a:off x="2006838" y="2694686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다이아몬드 29"/>
            <p:cNvSpPr/>
            <p:nvPr userDrawn="1"/>
          </p:nvSpPr>
          <p:spPr>
            <a:xfrm>
              <a:off x="2531511" y="4789205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다이아몬드 30"/>
            <p:cNvSpPr/>
            <p:nvPr userDrawn="1"/>
          </p:nvSpPr>
          <p:spPr>
            <a:xfrm>
              <a:off x="10112167" y="3623770"/>
              <a:ext cx="328169" cy="338272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다이아몬드 31"/>
            <p:cNvSpPr/>
            <p:nvPr userDrawn="1"/>
          </p:nvSpPr>
          <p:spPr>
            <a:xfrm>
              <a:off x="1567573" y="2635710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다이아몬드 32"/>
            <p:cNvSpPr/>
            <p:nvPr userDrawn="1"/>
          </p:nvSpPr>
          <p:spPr>
            <a:xfrm>
              <a:off x="956306" y="3090727"/>
              <a:ext cx="328169" cy="338272"/>
            </a:xfrm>
            <a:prstGeom prst="diamond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805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rgbClr val="BBFFE6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90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rgbClr val="4B4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28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61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6605899"/>
            <a:ext cx="12192000" cy="252101"/>
          </a:xfrm>
          <a:prstGeom prst="rect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92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40274" y="2678928"/>
            <a:ext cx="1111454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P.A.T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29399" y="3106218"/>
            <a:ext cx="3533206" cy="1015592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6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중간 발표</a:t>
            </a:r>
            <a:endParaRPr kumimoji="1" lang="en-US" altLang="ko-KR" sz="6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34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209367" y="17431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Why</a:t>
            </a:r>
            <a:endParaRPr lang="ko-KR" altLang="en-US" sz="2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244AEBE-5AE0-0319-CC2F-4E5D5FBCCE73}"/>
              </a:ext>
            </a:extLst>
          </p:cNvPr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380D9A66-424E-CEDC-9B14-CF5791AE1CF4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50199717-3C47-E423-6940-CADDC6E3EB5F}"/>
                </a:ext>
              </a:extLst>
            </p:cNvPr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FB71E70-976A-479E-6204-8FF41996D5DC}"/>
                  </a:ext>
                </a:extLst>
              </p:cNvPr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8DB9423-B156-491C-CBD1-7B1C0F5F1131}"/>
                  </a:ext>
                </a:extLst>
              </p:cNvPr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B16C124-1610-EB99-BDD2-A275017D98EA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1BA1147-A54C-9353-78BD-6AEEB4DBA976}"/>
              </a:ext>
            </a:extLst>
          </p:cNvPr>
          <p:cNvSpPr txBox="1"/>
          <p:nvPr/>
        </p:nvSpPr>
        <p:spPr>
          <a:xfrm>
            <a:off x="2153771" y="1743188"/>
            <a:ext cx="9282257" cy="90787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왜 하필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부실징후 기업인가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?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FE22C1E-5F82-8300-1053-7A8F2BB5FD03}"/>
              </a:ext>
            </a:extLst>
          </p:cNvPr>
          <p:cNvSpPr/>
          <p:nvPr/>
        </p:nvSpPr>
        <p:spPr>
          <a:xfrm>
            <a:off x="1209367" y="37243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Cause</a:t>
            </a:r>
            <a:endParaRPr lang="ko-KR" altLang="en-US" sz="1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8CCA7F-CFDA-1593-82F1-075FB3640FC6}"/>
              </a:ext>
            </a:extLst>
          </p:cNvPr>
          <p:cNvSpPr txBox="1"/>
          <p:nvPr/>
        </p:nvSpPr>
        <p:spPr>
          <a:xfrm>
            <a:off x="2181022" y="3726333"/>
            <a:ext cx="9282257" cy="135414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342900" indent="-342900" defTabSz="912813" fontAlgn="base">
              <a:spcBef>
                <a:spcPts val="600"/>
              </a:spcBef>
              <a:spcAft>
                <a:spcPct val="0"/>
              </a:spcAft>
              <a:buFontTx/>
              <a:buChar char="-"/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1.</a:t>
            </a:r>
          </a:p>
          <a:p>
            <a:pPr marL="342900" indent="-342900" defTabSz="912813" fontAlgn="base">
              <a:spcBef>
                <a:spcPts val="600"/>
              </a:spcBef>
              <a:spcAft>
                <a:spcPct val="0"/>
              </a:spcAft>
              <a:buFontTx/>
              <a:buChar char="-"/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2.</a:t>
            </a:r>
          </a:p>
          <a:p>
            <a:pPr marL="342900" indent="-342900" defTabSz="912813" fontAlgn="base">
              <a:spcBef>
                <a:spcPts val="600"/>
              </a:spcBef>
              <a:spcAft>
                <a:spcPct val="0"/>
              </a:spcAft>
              <a:buFontTx/>
              <a:buChar char="-"/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2194585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30765" y="3256068"/>
            <a:ext cx="2930477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285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110924" y="1320405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기준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F724D-C746-BC6F-E454-52586BA4E487}"/>
              </a:ext>
            </a:extLst>
          </p:cNvPr>
          <p:cNvSpPr txBox="1"/>
          <p:nvPr/>
        </p:nvSpPr>
        <p:spPr>
          <a:xfrm>
            <a:off x="1764550" y="1293854"/>
            <a:ext cx="5029540" cy="63087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TS2000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 조회 가능한 데이터 및 선행연구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부실징후기업을 분류하는데 우수하다고 판단된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Features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7449E2-8517-34F6-030C-4EE6BAE0FEF3}"/>
              </a:ext>
            </a:extLst>
          </p:cNvPr>
          <p:cNvSpPr txBox="1"/>
          <p:nvPr/>
        </p:nvSpPr>
        <p:spPr>
          <a:xfrm>
            <a:off x="2389412" y="2694038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 dirty="0"/>
              <a:t>우리 </a:t>
            </a:r>
            <a:r>
              <a:rPr lang="ko-KR" altLang="en-US" sz="2400" dirty="0" err="1"/>
              <a:t>노션에</a:t>
            </a:r>
            <a:r>
              <a:rPr lang="ko-KR" altLang="en-US" sz="2400" dirty="0"/>
              <a:t> 있는 피처들을 정리해서 넣어볼까요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5FCB3-CF67-B01E-A9D6-A182DBE982F7}"/>
              </a:ext>
            </a:extLst>
          </p:cNvPr>
          <p:cNvSpPr txBox="1"/>
          <p:nvPr/>
        </p:nvSpPr>
        <p:spPr>
          <a:xfrm>
            <a:off x="9500371" y="6249589"/>
            <a:ext cx="2749337" cy="25384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선행연구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: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여기에 논문 제목을 입력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439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CC6A1-335E-0305-A821-EAB44BB6976E}"/>
              </a:ext>
            </a:extLst>
          </p:cNvPr>
          <p:cNvSpPr/>
          <p:nvPr/>
        </p:nvSpPr>
        <p:spPr>
          <a:xfrm>
            <a:off x="845574" y="1320405"/>
            <a:ext cx="918976" cy="262589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WHAT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42E8F9-5EF5-6248-6C2C-B1A66C6BCFD5}"/>
              </a:ext>
            </a:extLst>
          </p:cNvPr>
          <p:cNvSpPr txBox="1"/>
          <p:nvPr/>
        </p:nvSpPr>
        <p:spPr>
          <a:xfrm>
            <a:off x="1764550" y="1293854"/>
            <a:ext cx="5029540" cy="63087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TS2000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 조회 가능한 데이터 및 선행연구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부실징후기업을 분류하는데 우수하다고 판단된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Features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792FC6-F243-42B7-DF5F-B17CDC2FA32B}"/>
              </a:ext>
            </a:extLst>
          </p:cNvPr>
          <p:cNvSpPr txBox="1"/>
          <p:nvPr/>
        </p:nvSpPr>
        <p:spPr>
          <a:xfrm>
            <a:off x="9500371" y="6249589"/>
            <a:ext cx="2749337" cy="25384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선행연구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: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여기에 논문 제목을 입력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A580264-ECD3-B4A0-295D-54A89453013A}"/>
              </a:ext>
            </a:extLst>
          </p:cNvPr>
          <p:cNvSpPr/>
          <p:nvPr/>
        </p:nvSpPr>
        <p:spPr>
          <a:xfrm>
            <a:off x="845574" y="2388866"/>
            <a:ext cx="918976" cy="262589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HOW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2AD39D-AFC4-9DC6-5EE6-A26DDEDF7820}"/>
              </a:ext>
            </a:extLst>
          </p:cNvPr>
          <p:cNvSpPr txBox="1"/>
          <p:nvPr/>
        </p:nvSpPr>
        <p:spPr>
          <a:xfrm>
            <a:off x="1764550" y="2336020"/>
            <a:ext cx="5029540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직접 계산을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F5E410D-9F23-EE51-BD3D-05176B3B8D3F}"/>
              </a:ext>
            </a:extLst>
          </p:cNvPr>
          <p:cNvSpPr/>
          <p:nvPr/>
        </p:nvSpPr>
        <p:spPr>
          <a:xfrm>
            <a:off x="845574" y="3481846"/>
            <a:ext cx="918976" cy="262589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WHY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A9A8BB-80F2-AFC6-E766-C732A848924C}"/>
              </a:ext>
            </a:extLst>
          </p:cNvPr>
          <p:cNvSpPr txBox="1"/>
          <p:nvPr/>
        </p:nvSpPr>
        <p:spPr>
          <a:xfrm>
            <a:off x="1764550" y="3429000"/>
            <a:ext cx="5029540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왜 했지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219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20181" y="2694038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en-US" altLang="ko-KR" sz="2400" dirty="0"/>
              <a:t>csv </a:t>
            </a:r>
            <a:r>
              <a:rPr lang="ko-KR" altLang="en-US" sz="2400" dirty="0"/>
              <a:t>불러와서 처리하는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57475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20181" y="2694038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en-US" altLang="ko-KR" sz="2400" dirty="0"/>
              <a:t>csv </a:t>
            </a:r>
            <a:r>
              <a:rPr lang="ko-KR" altLang="en-US" sz="2400" dirty="0"/>
              <a:t>불러와서 처리하는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0596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20181" y="2694038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en-US" altLang="ko-KR" sz="2400" dirty="0"/>
              <a:t>csv </a:t>
            </a:r>
            <a:r>
              <a:rPr lang="ko-KR" altLang="en-US" sz="2400" dirty="0"/>
              <a:t>불러와서 처리하는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54034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20181" y="2694038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en-US" altLang="ko-KR" sz="2400" dirty="0"/>
              <a:t>csv </a:t>
            </a:r>
            <a:r>
              <a:rPr lang="ko-KR" altLang="en-US" sz="2400" dirty="0"/>
              <a:t>불러와서 처리하는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66792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74285" y="3256068"/>
            <a:ext cx="3443438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40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63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87246" y="3256068"/>
            <a:ext cx="2417516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650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다이아몬드 14"/>
          <p:cNvSpPr/>
          <p:nvPr/>
        </p:nvSpPr>
        <p:spPr>
          <a:xfrm>
            <a:off x="445064" y="1857371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67133" y="1898244"/>
            <a:ext cx="128464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INDEX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4996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01.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03058" y="3046397"/>
            <a:ext cx="854460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P.A.T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03058" y="3446436"/>
            <a:ext cx="1389991" cy="53853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팀원 소개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 다시 보기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7107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02.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24168" y="3046397"/>
            <a:ext cx="155670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24168" y="3446436"/>
            <a:ext cx="1697767" cy="53853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 문제점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9218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03.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45278" y="3046397"/>
            <a:ext cx="1813184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20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45278" y="3446436"/>
            <a:ext cx="1643265" cy="8001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결측치</a:t>
            </a: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처리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이상치 처리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가능할까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613299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04.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66389" y="3046397"/>
            <a:ext cx="130022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66389" y="3446436"/>
            <a:ext cx="1027712" cy="8001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진행 현황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en-US" altLang="ko-KR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663266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4FE2AAE-68D9-07FB-1A1F-FC970157ED67}"/>
              </a:ext>
            </a:extLst>
          </p:cNvPr>
          <p:cNvGrpSpPr/>
          <p:nvPr/>
        </p:nvGrpSpPr>
        <p:grpSpPr>
          <a:xfrm>
            <a:off x="521264" y="390534"/>
            <a:ext cx="3435900" cy="564022"/>
            <a:chOff x="521264" y="410198"/>
            <a:chExt cx="3435900" cy="564022"/>
          </a:xfrm>
        </p:grpSpPr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360822EB-A95E-8EA7-723D-4C96A2DFC48E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4AD3C3-5FBF-F6E5-1838-BB8EDD826887}"/>
                </a:ext>
              </a:extLst>
            </p:cNvPr>
            <p:cNvSpPr txBox="1"/>
            <p:nvPr/>
          </p:nvSpPr>
          <p:spPr>
            <a:xfrm>
              <a:off x="1092410" y="456603"/>
              <a:ext cx="2864754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 진행 현황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C3EE35-6AA6-A89C-B138-92EF31FCCE83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37B0E02-BA2A-FF16-078F-F5375F137EF7}"/>
              </a:ext>
            </a:extLst>
          </p:cNvPr>
          <p:cNvSpPr txBox="1"/>
          <p:nvPr/>
        </p:nvSpPr>
        <p:spPr>
          <a:xfrm>
            <a:off x="2762864" y="2514600"/>
            <a:ext cx="6666271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기획서에 있던 타임스케줄 가져오려고 생각 중</a:t>
            </a:r>
            <a:r>
              <a:rPr lang="en-US" altLang="ko-KR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804332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90534"/>
            <a:ext cx="3435900" cy="564022"/>
            <a:chOff x="521264" y="410198"/>
            <a:chExt cx="3435900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92410" y="456603"/>
              <a:ext cx="2864754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 진행 현황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cxnSp>
        <p:nvCxnSpPr>
          <p:cNvPr id="8" name="직선 연결선 7"/>
          <p:cNvCxnSpPr>
            <a:cxnSpLocks/>
          </p:cNvCxnSpPr>
          <p:nvPr/>
        </p:nvCxnSpPr>
        <p:spPr>
          <a:xfrm>
            <a:off x="546686" y="2188311"/>
            <a:ext cx="11173365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1374046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41156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306125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188381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0832589" y="2031557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816566" y="2473588"/>
            <a:ext cx="1428463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프로젝트</a:t>
            </a:r>
            <a:r>
              <a: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 </a:t>
            </a: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시작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15313" y="2473588"/>
            <a:ext cx="96519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80283" y="2473588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62538" y="2473588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중간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237443" y="2473588"/>
            <a:ext cx="150380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최종 결과보고서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B90A273-6FFD-9530-205E-01BED22D0C8C}"/>
              </a:ext>
            </a:extLst>
          </p:cNvPr>
          <p:cNvSpPr/>
          <p:nvPr/>
        </p:nvSpPr>
        <p:spPr>
          <a:xfrm>
            <a:off x="9010485" y="2031557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098B99-C993-8E5E-0080-078F7C867174}"/>
              </a:ext>
            </a:extLst>
          </p:cNvPr>
          <p:cNvSpPr txBox="1"/>
          <p:nvPr/>
        </p:nvSpPr>
        <p:spPr>
          <a:xfrm>
            <a:off x="8684642" y="2473588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최종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E3E9BDF8-B5B5-A2F5-9DB6-CDE3D9396C54}"/>
              </a:ext>
            </a:extLst>
          </p:cNvPr>
          <p:cNvCxnSpPr>
            <a:cxnSpLocks/>
          </p:cNvCxnSpPr>
          <p:nvPr/>
        </p:nvCxnSpPr>
        <p:spPr>
          <a:xfrm>
            <a:off x="567883" y="4997886"/>
            <a:ext cx="11173365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타원 40">
            <a:extLst>
              <a:ext uri="{FF2B5EF4-FFF2-40B4-BE49-F238E27FC236}">
                <a16:creationId xmlns:a16="http://schemas.microsoft.com/office/drawing/2014/main" id="{078729B3-5B51-AD26-82B2-09443D00A91C}"/>
              </a:ext>
            </a:extLst>
          </p:cNvPr>
          <p:cNvSpPr/>
          <p:nvPr/>
        </p:nvSpPr>
        <p:spPr>
          <a:xfrm>
            <a:off x="1395243" y="4841132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F521645-9273-A200-6D5F-141E0B3128E0}"/>
              </a:ext>
            </a:extLst>
          </p:cNvPr>
          <p:cNvSpPr/>
          <p:nvPr/>
        </p:nvSpPr>
        <p:spPr>
          <a:xfrm>
            <a:off x="3362353" y="4841132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7C6660D-1C49-46E0-985E-446C3E218867}"/>
              </a:ext>
            </a:extLst>
          </p:cNvPr>
          <p:cNvSpPr/>
          <p:nvPr/>
        </p:nvSpPr>
        <p:spPr>
          <a:xfrm>
            <a:off x="5327322" y="4841132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F73570B-C135-B577-09B1-34DE354D61E4}"/>
              </a:ext>
            </a:extLst>
          </p:cNvPr>
          <p:cNvSpPr/>
          <p:nvPr/>
        </p:nvSpPr>
        <p:spPr>
          <a:xfrm>
            <a:off x="7209578" y="4841132"/>
            <a:ext cx="313508" cy="313508"/>
          </a:xfrm>
          <a:prstGeom prst="ellipse">
            <a:avLst/>
          </a:prstGeom>
          <a:solidFill>
            <a:srgbClr val="A7E7E7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76D4DB41-E6B8-3F15-DB27-36D52193E9BF}"/>
              </a:ext>
            </a:extLst>
          </p:cNvPr>
          <p:cNvSpPr/>
          <p:nvPr/>
        </p:nvSpPr>
        <p:spPr>
          <a:xfrm>
            <a:off x="10853786" y="4841132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2AA551D-431A-A7FA-AD76-D3FBDDDD0F3F}"/>
              </a:ext>
            </a:extLst>
          </p:cNvPr>
          <p:cNvSpPr txBox="1"/>
          <p:nvPr/>
        </p:nvSpPr>
        <p:spPr>
          <a:xfrm>
            <a:off x="1069397" y="5283163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 연구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9058F9-7D35-87BF-6509-39720421A281}"/>
              </a:ext>
            </a:extLst>
          </p:cNvPr>
          <p:cNvSpPr txBox="1"/>
          <p:nvPr/>
        </p:nvSpPr>
        <p:spPr>
          <a:xfrm>
            <a:off x="2946744" y="528316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기획서 작성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DEAEF1-7A47-E304-8A94-130468825950}"/>
              </a:ext>
            </a:extLst>
          </p:cNvPr>
          <p:cNvSpPr txBox="1"/>
          <p:nvPr/>
        </p:nvSpPr>
        <p:spPr>
          <a:xfrm>
            <a:off x="4911714" y="528316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E4D5919-6EA7-99BB-A446-DCB8F49B975C}"/>
              </a:ext>
            </a:extLst>
          </p:cNvPr>
          <p:cNvSpPr txBox="1"/>
          <p:nvPr/>
        </p:nvSpPr>
        <p:spPr>
          <a:xfrm>
            <a:off x="6704200" y="5283163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14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5FAB50-B246-6DEF-545B-F6E9BBACF79F}"/>
              </a:ext>
            </a:extLst>
          </p:cNvPr>
          <p:cNvSpPr txBox="1"/>
          <p:nvPr/>
        </p:nvSpPr>
        <p:spPr>
          <a:xfrm>
            <a:off x="10348407" y="5283163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연구결과 도출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93796D6-B339-597B-C899-50FBE9E63B9D}"/>
              </a:ext>
            </a:extLst>
          </p:cNvPr>
          <p:cNvSpPr/>
          <p:nvPr/>
        </p:nvSpPr>
        <p:spPr>
          <a:xfrm>
            <a:off x="9031682" y="4841132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BCE03A3-A162-F732-38E4-FD2D57A4433D}"/>
              </a:ext>
            </a:extLst>
          </p:cNvPr>
          <p:cNvSpPr txBox="1"/>
          <p:nvPr/>
        </p:nvSpPr>
        <p:spPr>
          <a:xfrm>
            <a:off x="8526304" y="5283163"/>
            <a:ext cx="1324267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분석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FEE0F61-F9A4-604A-CA3A-DB754780C9F2}"/>
              </a:ext>
            </a:extLst>
          </p:cNvPr>
          <p:cNvCxnSpPr/>
          <p:nvPr/>
        </p:nvCxnSpPr>
        <p:spPr>
          <a:xfrm>
            <a:off x="6671789" y="4404700"/>
            <a:ext cx="3565656" cy="0"/>
          </a:xfrm>
          <a:prstGeom prst="line">
            <a:avLst/>
          </a:prstGeom>
          <a:ln w="9525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649C8DD-33BB-38C8-B497-34F091E52FFF}"/>
              </a:ext>
            </a:extLst>
          </p:cNvPr>
          <p:cNvCxnSpPr/>
          <p:nvPr/>
        </p:nvCxnSpPr>
        <p:spPr>
          <a:xfrm>
            <a:off x="6659055" y="4238710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ACADD1B6-64BD-B625-680B-115633C9A0BF}"/>
              </a:ext>
            </a:extLst>
          </p:cNvPr>
          <p:cNvCxnSpPr/>
          <p:nvPr/>
        </p:nvCxnSpPr>
        <p:spPr>
          <a:xfrm>
            <a:off x="10240886" y="4238710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18C3916-A941-1D72-50A0-FFA5BA2B7A94}"/>
              </a:ext>
            </a:extLst>
          </p:cNvPr>
          <p:cNvSpPr txBox="1"/>
          <p:nvPr/>
        </p:nvSpPr>
        <p:spPr>
          <a:xfrm>
            <a:off x="6704202" y="4480271"/>
            <a:ext cx="3533241" cy="2769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(A)                   If good pass else go back (A)</a:t>
            </a:r>
          </a:p>
        </p:txBody>
      </p:sp>
      <p:cxnSp>
        <p:nvCxnSpPr>
          <p:cNvPr id="66" name="연결선: 꺾임 65">
            <a:extLst>
              <a:ext uri="{FF2B5EF4-FFF2-40B4-BE49-F238E27FC236}">
                <a16:creationId xmlns:a16="http://schemas.microsoft.com/office/drawing/2014/main" id="{55161789-F598-0A02-E0C4-5F7C9429D54D}"/>
              </a:ext>
            </a:extLst>
          </p:cNvPr>
          <p:cNvCxnSpPr>
            <a:cxnSpLocks/>
            <a:stCxn id="41" idx="0"/>
          </p:cNvCxnSpPr>
          <p:nvPr/>
        </p:nvCxnSpPr>
        <p:spPr>
          <a:xfrm rot="5400000" flipH="1" flipV="1">
            <a:off x="4532121" y="923282"/>
            <a:ext cx="937726" cy="6897974"/>
          </a:xfrm>
          <a:prstGeom prst="bentConnector2">
            <a:avLst/>
          </a:prstGeom>
          <a:ln w="57150">
            <a:solidFill>
              <a:srgbClr val="55CFD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631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4FE2AAE-68D9-07FB-1A1F-FC970157ED67}"/>
              </a:ext>
            </a:extLst>
          </p:cNvPr>
          <p:cNvGrpSpPr/>
          <p:nvPr/>
        </p:nvGrpSpPr>
        <p:grpSpPr>
          <a:xfrm>
            <a:off x="521264" y="390534"/>
            <a:ext cx="2095789" cy="564022"/>
            <a:chOff x="521264" y="410198"/>
            <a:chExt cx="2095789" cy="564022"/>
          </a:xfrm>
        </p:grpSpPr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360822EB-A95E-8EA7-723D-4C96A2DFC48E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4AD3C3-5FBF-F6E5-1838-BB8EDD826887}"/>
                </a:ext>
              </a:extLst>
            </p:cNvPr>
            <p:cNvSpPr txBox="1"/>
            <p:nvPr/>
          </p:nvSpPr>
          <p:spPr>
            <a:xfrm>
              <a:off x="1092410" y="456603"/>
              <a:ext cx="1524643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향후 계획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C3EE35-6AA6-A89C-B138-92EF31FCCE83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3A590F-1084-E08E-EF92-140DC98829C1}"/>
              </a:ext>
            </a:extLst>
          </p:cNvPr>
          <p:cNvGrpSpPr/>
          <p:nvPr/>
        </p:nvGrpSpPr>
        <p:grpSpPr>
          <a:xfrm>
            <a:off x="1625591" y="1327629"/>
            <a:ext cx="4551903" cy="4469760"/>
            <a:chOff x="713433" y="1313043"/>
            <a:chExt cx="5382567" cy="5285434"/>
          </a:xfrm>
        </p:grpSpPr>
        <p:sp>
          <p:nvSpPr>
            <p:cNvPr id="3" name="다이아몬드 2">
              <a:extLst>
                <a:ext uri="{FF2B5EF4-FFF2-40B4-BE49-F238E27FC236}">
                  <a16:creationId xmlns:a16="http://schemas.microsoft.com/office/drawing/2014/main" id="{714EBBE8-2CE1-E3A7-61C4-C2FFFC1C6B1A}"/>
                </a:ext>
              </a:extLst>
            </p:cNvPr>
            <p:cNvSpPr/>
            <p:nvPr/>
          </p:nvSpPr>
          <p:spPr>
            <a:xfrm>
              <a:off x="2100105" y="1313043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다이아몬드 3">
              <a:extLst>
                <a:ext uri="{FF2B5EF4-FFF2-40B4-BE49-F238E27FC236}">
                  <a16:creationId xmlns:a16="http://schemas.microsoft.com/office/drawing/2014/main" id="{29B4D139-358C-E3CD-AAA4-E0A5410D887C}"/>
                </a:ext>
              </a:extLst>
            </p:cNvPr>
            <p:cNvSpPr/>
            <p:nvPr/>
          </p:nvSpPr>
          <p:spPr>
            <a:xfrm>
              <a:off x="713433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다이아몬드 4">
              <a:extLst>
                <a:ext uri="{FF2B5EF4-FFF2-40B4-BE49-F238E27FC236}">
                  <a16:creationId xmlns:a16="http://schemas.microsoft.com/office/drawing/2014/main" id="{EE56E22A-EA7C-3B06-BFF9-B5AB6C799410}"/>
                </a:ext>
              </a:extLst>
            </p:cNvPr>
            <p:cNvSpPr/>
            <p:nvPr/>
          </p:nvSpPr>
          <p:spPr>
            <a:xfrm>
              <a:off x="3523622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다이아몬드 5">
              <a:extLst>
                <a:ext uri="{FF2B5EF4-FFF2-40B4-BE49-F238E27FC236}">
                  <a16:creationId xmlns:a16="http://schemas.microsoft.com/office/drawing/2014/main" id="{982A2BA9-34E3-B412-9F85-C613AEE4F298}"/>
                </a:ext>
              </a:extLst>
            </p:cNvPr>
            <p:cNvSpPr/>
            <p:nvPr/>
          </p:nvSpPr>
          <p:spPr>
            <a:xfrm>
              <a:off x="2100105" y="4026099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6AD24A2-C38C-9859-46BA-2E4EB0185CD4}"/>
              </a:ext>
            </a:extLst>
          </p:cNvPr>
          <p:cNvSpPr txBox="1"/>
          <p:nvPr/>
        </p:nvSpPr>
        <p:spPr>
          <a:xfrm>
            <a:off x="6972475" y="2136532"/>
            <a:ext cx="3409741" cy="273298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C85E77-ECB2-DF20-29CC-BA28A10C4C38}"/>
              </a:ext>
            </a:extLst>
          </p:cNvPr>
          <p:cNvSpPr txBox="1"/>
          <p:nvPr/>
        </p:nvSpPr>
        <p:spPr>
          <a:xfrm>
            <a:off x="7390255" y="1568590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2539340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68860" y="3256068"/>
            <a:ext cx="3254284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End Of Document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26300" y="2968685"/>
            <a:ext cx="1339401" cy="36926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Thank</a:t>
            </a:r>
            <a:r>
              <a:rPr kumimoji="1" lang="ko-KR" altLang="en-US" b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29488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28306" y="2793953"/>
            <a:ext cx="2135388" cy="86170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Q</a:t>
            </a:r>
            <a:r>
              <a:rPr kumimoji="1" lang="ko-KR" altLang="en-US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&amp;</a:t>
            </a:r>
            <a:r>
              <a:rPr kumimoji="1" lang="ko-KR" altLang="en-US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348432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813" y="1211368"/>
            <a:ext cx="4540665" cy="5108248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6096000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49626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8578518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232144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6096000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749626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8578518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32144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6096000" y="3118188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49625" y="3130965"/>
            <a:ext cx="3742797" cy="2654502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94289" y="154490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2812209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096000" y="2185472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5999" y="1816211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6000" y="4139641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</a:t>
            </a:r>
            <a:r>
              <a:rPr kumimoji="1" lang="en-US" altLang="ko-KR" sz="105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typesetting industry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5999" y="3770380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407" y="1313043"/>
            <a:ext cx="4573285" cy="457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004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6096000" y="3472609"/>
            <a:ext cx="4464818" cy="192045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6000" y="301101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2" name="다이아몬드 1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1276358" y="1506659"/>
            <a:ext cx="4281191" cy="4281191"/>
          </a:xfrm>
          <a:prstGeom prst="roundRect">
            <a:avLst>
              <a:gd name="adj" fmla="val 2115"/>
            </a:avLst>
          </a:prstGeom>
        </p:spPr>
      </p:pic>
    </p:spTree>
    <p:extLst>
      <p:ext uri="{BB962C8B-B14F-4D97-AF65-F5344CB8AC3E}">
        <p14:creationId xmlns:p14="http://schemas.microsoft.com/office/powerpoint/2010/main" val="38446211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1271630" y="1534107"/>
            <a:ext cx="4551903" cy="4469760"/>
            <a:chOff x="713433" y="1313043"/>
            <a:chExt cx="5382567" cy="5285434"/>
          </a:xfrm>
        </p:grpSpPr>
        <p:sp>
          <p:nvSpPr>
            <p:cNvPr id="8" name="다이아몬드 7"/>
            <p:cNvSpPr/>
            <p:nvPr/>
          </p:nvSpPr>
          <p:spPr>
            <a:xfrm>
              <a:off x="2100105" y="1313043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다이아몬드 8"/>
            <p:cNvSpPr/>
            <p:nvPr/>
          </p:nvSpPr>
          <p:spPr>
            <a:xfrm>
              <a:off x="713433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다이아몬드 9"/>
            <p:cNvSpPr/>
            <p:nvPr/>
          </p:nvSpPr>
          <p:spPr>
            <a:xfrm>
              <a:off x="3523622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다이아몬드 10"/>
            <p:cNvSpPr/>
            <p:nvPr/>
          </p:nvSpPr>
          <p:spPr>
            <a:xfrm>
              <a:off x="2100105" y="4026099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618514" y="2343010"/>
            <a:ext cx="3409741" cy="273298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36294" y="1775068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221186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885930" y="1426866"/>
            <a:ext cx="2260880" cy="4500489"/>
            <a:chOff x="803275" y="1547446"/>
            <a:chExt cx="2260880" cy="4500489"/>
          </a:xfrm>
        </p:grpSpPr>
        <p:sp>
          <p:nvSpPr>
            <p:cNvPr id="8" name="직사각형 7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3376247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3605684" y="1426866"/>
            <a:ext cx="2260880" cy="4500489"/>
            <a:chOff x="803275" y="1547446"/>
            <a:chExt cx="2260880" cy="4500489"/>
          </a:xfrm>
        </p:grpSpPr>
        <p:sp>
          <p:nvSpPr>
            <p:cNvPr id="19" name="직사각형 1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6096001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>
            <a:off x="6325438" y="1426866"/>
            <a:ext cx="2260880" cy="4500489"/>
            <a:chOff x="803275" y="1547446"/>
            <a:chExt cx="2260880" cy="4500489"/>
          </a:xfrm>
        </p:grpSpPr>
        <p:sp>
          <p:nvSpPr>
            <p:cNvPr id="24" name="직사각형 23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8815755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/>
          <p:cNvGrpSpPr/>
          <p:nvPr/>
        </p:nvGrpSpPr>
        <p:grpSpPr>
          <a:xfrm>
            <a:off x="9045190" y="1426866"/>
            <a:ext cx="2260880" cy="4500489"/>
            <a:chOff x="803275" y="1547446"/>
            <a:chExt cx="2260880" cy="4500489"/>
          </a:xfrm>
        </p:grpSpPr>
        <p:sp>
          <p:nvSpPr>
            <p:cNvPr id="29" name="직사각형 2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5302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23610" y="3256068"/>
            <a:ext cx="1344787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P.A.T</a:t>
            </a:r>
          </a:p>
        </p:txBody>
      </p:sp>
    </p:spTree>
    <p:extLst>
      <p:ext uri="{BB962C8B-B14F-4D97-AF65-F5344CB8AC3E}">
        <p14:creationId xmlns:p14="http://schemas.microsoft.com/office/powerpoint/2010/main" val="36354285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8" name="다이아몬드 7"/>
          <p:cNvSpPr/>
          <p:nvPr/>
        </p:nvSpPr>
        <p:spPr>
          <a:xfrm>
            <a:off x="5008302" y="1665661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다이아몬드 8"/>
          <p:cNvSpPr/>
          <p:nvPr/>
        </p:nvSpPr>
        <p:spPr>
          <a:xfrm>
            <a:off x="3333978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682627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699163" y="2522562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79704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73488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7435698" y="2078357"/>
            <a:ext cx="2622702" cy="1073710"/>
            <a:chOff x="1853288" y="3093920"/>
            <a:chExt cx="2622702" cy="1073710"/>
          </a:xfrm>
        </p:grpSpPr>
        <p:sp>
          <p:nvSpPr>
            <p:cNvPr id="16" name="TextBox 15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02807" y="4396113"/>
            <a:ext cx="2622702" cy="1073710"/>
            <a:chOff x="1853288" y="3093920"/>
            <a:chExt cx="2622702" cy="1073710"/>
          </a:xfrm>
        </p:grpSpPr>
        <p:sp>
          <p:nvSpPr>
            <p:cNvPr id="19" name="TextBox 18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9066492" y="4396113"/>
            <a:ext cx="2622702" cy="1073710"/>
            <a:chOff x="1853288" y="3093920"/>
            <a:chExt cx="2622702" cy="1073710"/>
          </a:xfrm>
        </p:grpSpPr>
        <p:sp>
          <p:nvSpPr>
            <p:cNvPr id="22" name="TextBox 21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8238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9" name="다이아몬드 8"/>
          <p:cNvSpPr/>
          <p:nvPr/>
        </p:nvSpPr>
        <p:spPr>
          <a:xfrm>
            <a:off x="1699846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342185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다이아몬드 10"/>
          <p:cNvSpPr/>
          <p:nvPr/>
        </p:nvSpPr>
        <p:spPr>
          <a:xfrm>
            <a:off x="5317253" y="2984360"/>
            <a:ext cx="1557494" cy="1557494"/>
          </a:xfrm>
          <a:prstGeom prst="diamond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769306" y="3532310"/>
            <a:ext cx="62535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OR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19671" y="3532310"/>
            <a:ext cx="710318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849" y="3532310"/>
            <a:ext cx="668640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5986054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81501"/>
              </p:ext>
            </p:extLst>
          </p:nvPr>
        </p:nvGraphicFramePr>
        <p:xfrm>
          <a:off x="1181894" y="4516340"/>
          <a:ext cx="9828212" cy="1296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1276350" y="2591435"/>
            <a:ext cx="9639300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2368034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4150128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93369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717252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950590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2524788" y="2098419"/>
            <a:ext cx="3565656" cy="0"/>
          </a:xfrm>
          <a:prstGeom prst="line">
            <a:avLst/>
          </a:prstGeom>
          <a:ln w="9525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2512054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6093885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58038" y="2876712"/>
            <a:ext cx="1533498" cy="1129572"/>
            <a:chOff x="1853288" y="3130134"/>
            <a:chExt cx="1533498" cy="1129572"/>
          </a:xfrm>
        </p:grpSpPr>
        <p:sp>
          <p:nvSpPr>
            <p:cNvPr id="18" name="TextBox 17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540133" y="2876712"/>
            <a:ext cx="1533498" cy="1129572"/>
            <a:chOff x="1853288" y="3130134"/>
            <a:chExt cx="1533498" cy="1129572"/>
          </a:xfrm>
        </p:grpSpPr>
        <p:sp>
          <p:nvSpPr>
            <p:cNvPr id="24" name="TextBox 23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5323695" y="2876712"/>
            <a:ext cx="1533498" cy="1129572"/>
            <a:chOff x="1853288" y="3130134"/>
            <a:chExt cx="1533498" cy="1129572"/>
          </a:xfrm>
        </p:grpSpPr>
        <p:sp>
          <p:nvSpPr>
            <p:cNvPr id="27" name="TextBox 26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7107257" y="2876712"/>
            <a:ext cx="1533498" cy="1129572"/>
            <a:chOff x="1853288" y="3130134"/>
            <a:chExt cx="1533498" cy="1129572"/>
          </a:xfrm>
        </p:grpSpPr>
        <p:sp>
          <p:nvSpPr>
            <p:cNvPr id="30" name="TextBox 29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8895905" y="2876712"/>
            <a:ext cx="1533498" cy="1129572"/>
            <a:chOff x="1853288" y="3130134"/>
            <a:chExt cx="1533498" cy="1129572"/>
          </a:xfrm>
        </p:grpSpPr>
        <p:sp>
          <p:nvSpPr>
            <p:cNvPr id="33" name="TextBox 32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573697" y="1691741"/>
            <a:ext cx="1466370" cy="2769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706463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58869"/>
              </p:ext>
            </p:extLst>
          </p:nvPr>
        </p:nvGraphicFramePr>
        <p:xfrm>
          <a:off x="1181894" y="1610177"/>
          <a:ext cx="9828212" cy="4320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Insert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Text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here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04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123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456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789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06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5754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8" name="타원 7"/>
          <p:cNvSpPr/>
          <p:nvPr/>
        </p:nvSpPr>
        <p:spPr>
          <a:xfrm>
            <a:off x="2244207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244207" y="1896655"/>
            <a:ext cx="1784765" cy="1784765"/>
          </a:xfrm>
          <a:prstGeom prst="arc">
            <a:avLst>
              <a:gd name="adj1" fmla="val 16200000"/>
              <a:gd name="adj2" fmla="val 316349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78838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45%</a:t>
            </a:r>
          </a:p>
        </p:txBody>
      </p:sp>
      <p:sp>
        <p:nvSpPr>
          <p:cNvPr id="11" name="타원 10"/>
          <p:cNvSpPr/>
          <p:nvPr/>
        </p:nvSpPr>
        <p:spPr>
          <a:xfrm>
            <a:off x="5211244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원호 11"/>
          <p:cNvSpPr/>
          <p:nvPr/>
        </p:nvSpPr>
        <p:spPr>
          <a:xfrm>
            <a:off x="5211244" y="1896655"/>
            <a:ext cx="1784765" cy="1784765"/>
          </a:xfrm>
          <a:prstGeom prst="arc">
            <a:avLst>
              <a:gd name="adj1" fmla="val 16200000"/>
              <a:gd name="adj2" fmla="val 780291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45875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60%</a:t>
            </a:r>
          </a:p>
        </p:txBody>
      </p:sp>
      <p:sp>
        <p:nvSpPr>
          <p:cNvPr id="14" name="타원 13"/>
          <p:cNvSpPr/>
          <p:nvPr/>
        </p:nvSpPr>
        <p:spPr>
          <a:xfrm>
            <a:off x="8178282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원호 14"/>
          <p:cNvSpPr/>
          <p:nvPr/>
        </p:nvSpPr>
        <p:spPr>
          <a:xfrm>
            <a:off x="8178282" y="1896655"/>
            <a:ext cx="1784765" cy="1784765"/>
          </a:xfrm>
          <a:prstGeom prst="arc">
            <a:avLst>
              <a:gd name="adj1" fmla="val 16200000"/>
              <a:gd name="adj2" fmla="val 21485692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12913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25%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2130811" y="3942967"/>
            <a:ext cx="1981050" cy="1680318"/>
            <a:chOff x="2205163" y="4148066"/>
            <a:chExt cx="1981050" cy="1680318"/>
          </a:xfrm>
        </p:grpSpPr>
        <p:sp>
          <p:nvSpPr>
            <p:cNvPr id="17" name="TextBox 16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5113101" y="3942967"/>
            <a:ext cx="1981050" cy="1680318"/>
            <a:chOff x="2205163" y="4148066"/>
            <a:chExt cx="1981050" cy="1680318"/>
          </a:xfrm>
        </p:grpSpPr>
        <p:sp>
          <p:nvSpPr>
            <p:cNvPr id="21" name="TextBox 20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080139" y="3942967"/>
            <a:ext cx="1981050" cy="1680318"/>
            <a:chOff x="2205163" y="4148066"/>
            <a:chExt cx="1981050" cy="1680318"/>
          </a:xfrm>
        </p:grpSpPr>
        <p:sp>
          <p:nvSpPr>
            <p:cNvPr id="24" name="TextBox 23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1118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1017006" y="1832483"/>
            <a:ext cx="10157989" cy="400039"/>
            <a:chOff x="1230736" y="1832483"/>
            <a:chExt cx="10157989" cy="400039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1017006" y="2580566"/>
            <a:ext cx="10157989" cy="400039"/>
            <a:chOff x="1230736" y="1832483"/>
            <a:chExt cx="10157989" cy="400039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1230736" y="1873516"/>
              <a:ext cx="2586273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017007" y="3328649"/>
            <a:ext cx="10157988" cy="400039"/>
            <a:chOff x="1230737" y="1832483"/>
            <a:chExt cx="10157988" cy="400039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1230737" y="1873516"/>
              <a:ext cx="1961584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017006" y="4076732"/>
            <a:ext cx="10157989" cy="400039"/>
            <a:chOff x="1230736" y="1832483"/>
            <a:chExt cx="10157989" cy="400039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017006" y="4824816"/>
            <a:ext cx="10157989" cy="400039"/>
            <a:chOff x="1230736" y="1832483"/>
            <a:chExt cx="10157989" cy="400039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1230736" y="1873516"/>
              <a:ext cx="820847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34217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036" y="1599884"/>
            <a:ext cx="3853928" cy="4352262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>
            <a:off x="6614445" y="2136449"/>
            <a:ext cx="1469876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H="1">
            <a:off x="3931065" y="4084890"/>
            <a:ext cx="1529699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18004" y="2869713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18004" y="2531229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45020" y="4818154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945020" y="4479670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18180729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94" y="1444792"/>
            <a:ext cx="3680675" cy="386219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66" y="2137037"/>
            <a:ext cx="2415672" cy="2728032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5923686" y="3030624"/>
            <a:ext cx="400144" cy="466385"/>
            <a:chOff x="5923686" y="3175820"/>
            <a:chExt cx="400144" cy="466385"/>
          </a:xfrm>
        </p:grpSpPr>
        <p:sp>
          <p:nvSpPr>
            <p:cNvPr id="10" name="모서리가 둥근 직사각형 9"/>
            <p:cNvSpPr/>
            <p:nvPr/>
          </p:nvSpPr>
          <p:spPr>
            <a:xfrm rot="2700000">
              <a:off x="5923686" y="3337407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 rot="18900000">
              <a:off x="5923686" y="3565236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812112" y="5327409"/>
            <a:ext cx="3174240" cy="723307"/>
            <a:chOff x="1853288" y="3130134"/>
            <a:chExt cx="3174240" cy="723307"/>
          </a:xfrm>
        </p:grpSpPr>
        <p:sp>
          <p:nvSpPr>
            <p:cNvPr id="14" name="TextBox 13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754482" y="5327409"/>
            <a:ext cx="3174240" cy="723307"/>
            <a:chOff x="1853288" y="3130134"/>
            <a:chExt cx="3174240" cy="723307"/>
          </a:xfrm>
        </p:grpSpPr>
        <p:sp>
          <p:nvSpPr>
            <p:cNvPr id="17" name="TextBox 16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9568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84345" y="3505196"/>
            <a:ext cx="1030918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Title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84345" y="4026490"/>
            <a:ext cx="3016911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4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Loram</a:t>
            </a:r>
            <a:r>
              <a:rPr kumimoji="1" lang="en-US" altLang="ko-KR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Ipsum Pep </a:t>
            </a:r>
            <a:r>
              <a:rPr kumimoji="1" lang="en-US" altLang="ko-KR" sz="14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qmpmpq</a:t>
            </a:r>
            <a:r>
              <a:rPr kumimoji="1" lang="en-US" altLang="ko-KR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14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wEoao</a:t>
            </a:r>
            <a:endParaRPr kumimoji="1" lang="en-US" altLang="ko-KR" sz="14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794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675354" cy="634858"/>
            <a:chOff x="521264" y="339362"/>
            <a:chExt cx="2675354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085694" cy="613763"/>
              <a:chOff x="1110924" y="256992"/>
              <a:chExt cx="2085694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1524643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멤버 소개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F446598-E183-8779-A30A-41671B139CE7}"/>
              </a:ext>
            </a:extLst>
          </p:cNvPr>
          <p:cNvGrpSpPr/>
          <p:nvPr/>
        </p:nvGrpSpPr>
        <p:grpSpPr>
          <a:xfrm>
            <a:off x="9891385" y="1426866"/>
            <a:ext cx="2187497" cy="3996484"/>
            <a:chOff x="803275" y="1547446"/>
            <a:chExt cx="2260880" cy="5097255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6FCF093-D768-08BB-28C7-E0E4DE761113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8CDEAE3-0191-8897-AA4B-95AB61504C28}"/>
                </a:ext>
              </a:extLst>
            </p:cNvPr>
            <p:cNvSpPr txBox="1"/>
            <p:nvPr/>
          </p:nvSpPr>
          <p:spPr>
            <a:xfrm>
              <a:off x="803275" y="4927378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6DF5A9E-883E-60B4-4531-0096C04DF030}"/>
                </a:ext>
              </a:extLst>
            </p:cNvPr>
            <p:cNvSpPr txBox="1"/>
            <p:nvPr/>
          </p:nvSpPr>
          <p:spPr>
            <a:xfrm>
              <a:off x="943189" y="4101037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68364DB-4E58-1983-80C5-CC07C72F6CC5}"/>
              </a:ext>
            </a:extLst>
          </p:cNvPr>
          <p:cNvCxnSpPr/>
          <p:nvPr/>
        </p:nvCxnSpPr>
        <p:spPr>
          <a:xfrm>
            <a:off x="9791658" y="1426865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2BC34A6-1ED8-3575-51D7-D2642FA8525E}"/>
              </a:ext>
            </a:extLst>
          </p:cNvPr>
          <p:cNvCxnSpPr/>
          <p:nvPr/>
        </p:nvCxnSpPr>
        <p:spPr>
          <a:xfrm>
            <a:off x="7404705" y="1426864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73B667C-66AD-7111-D584-E0CB8B2FCA4D}"/>
              </a:ext>
            </a:extLst>
          </p:cNvPr>
          <p:cNvGrpSpPr/>
          <p:nvPr/>
        </p:nvGrpSpPr>
        <p:grpSpPr>
          <a:xfrm>
            <a:off x="7502014" y="1435204"/>
            <a:ext cx="2189918" cy="3988147"/>
            <a:chOff x="803275" y="1547446"/>
            <a:chExt cx="2260880" cy="5086621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90EDE69-B8BA-7300-DE2A-0F121D811550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7F50F21-7B8A-5CEE-B695-CF56A3FE096D}"/>
                </a:ext>
              </a:extLst>
            </p:cNvPr>
            <p:cNvSpPr txBox="1"/>
            <p:nvPr/>
          </p:nvSpPr>
          <p:spPr>
            <a:xfrm>
              <a:off x="803275" y="4916744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28031C-6AA2-9CD3-0E22-E91DB42F658C}"/>
                </a:ext>
              </a:extLst>
            </p:cNvPr>
            <p:cNvSpPr txBox="1"/>
            <p:nvPr/>
          </p:nvSpPr>
          <p:spPr>
            <a:xfrm>
              <a:off x="943189" y="4172585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055EBE3E-652E-B681-C4A3-3ECCBD561734}"/>
              </a:ext>
            </a:extLst>
          </p:cNvPr>
          <p:cNvGrpSpPr/>
          <p:nvPr/>
        </p:nvGrpSpPr>
        <p:grpSpPr>
          <a:xfrm>
            <a:off x="5093993" y="1426864"/>
            <a:ext cx="2189918" cy="4024493"/>
            <a:chOff x="803275" y="1547446"/>
            <a:chExt cx="2260880" cy="5132978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68EA8D2-FEA1-9E27-3BB6-DB346B5B094C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9D9537F-8B50-A8FA-161F-08A58ED4B70E}"/>
                </a:ext>
              </a:extLst>
            </p:cNvPr>
            <p:cNvSpPr txBox="1"/>
            <p:nvPr/>
          </p:nvSpPr>
          <p:spPr>
            <a:xfrm>
              <a:off x="803275" y="4963101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AAAAA69-2270-E4FC-3469-91E3C9CA7EA2}"/>
                </a:ext>
              </a:extLst>
            </p:cNvPr>
            <p:cNvSpPr txBox="1"/>
            <p:nvPr/>
          </p:nvSpPr>
          <p:spPr>
            <a:xfrm>
              <a:off x="981060" y="4145983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034BAD64-FC73-EFC7-2C13-DEBEA70281DF}"/>
              </a:ext>
            </a:extLst>
          </p:cNvPr>
          <p:cNvCxnSpPr/>
          <p:nvPr/>
        </p:nvCxnSpPr>
        <p:spPr>
          <a:xfrm>
            <a:off x="4996684" y="1456362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CB4C4459-B69D-331C-1E9C-5FEE002F597C}"/>
              </a:ext>
            </a:extLst>
          </p:cNvPr>
          <p:cNvGrpSpPr/>
          <p:nvPr/>
        </p:nvGrpSpPr>
        <p:grpSpPr>
          <a:xfrm>
            <a:off x="2722655" y="1426864"/>
            <a:ext cx="2189918" cy="3996487"/>
            <a:chOff x="803275" y="1547446"/>
            <a:chExt cx="2260880" cy="5097258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4CDD7607-9147-3A17-C735-E588F6D6BDFA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AB5A25F-8283-F74C-B0F8-BCD5BB6219ED}"/>
                </a:ext>
              </a:extLst>
            </p:cNvPr>
            <p:cNvSpPr txBox="1"/>
            <p:nvPr/>
          </p:nvSpPr>
          <p:spPr>
            <a:xfrm>
              <a:off x="803275" y="4927381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8AC87E0-0576-AB95-0EB7-344CA5FFAD6A}"/>
                </a:ext>
              </a:extLst>
            </p:cNvPr>
            <p:cNvSpPr txBox="1"/>
            <p:nvPr/>
          </p:nvSpPr>
          <p:spPr>
            <a:xfrm>
              <a:off x="943189" y="4183222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64C0EBE2-6B8D-58CB-BC13-FE1E212DE98A}"/>
              </a:ext>
            </a:extLst>
          </p:cNvPr>
          <p:cNvCxnSpPr/>
          <p:nvPr/>
        </p:nvCxnSpPr>
        <p:spPr>
          <a:xfrm>
            <a:off x="2624137" y="1426864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1FC3332B-D995-CA98-90BA-980FF058B155}"/>
              </a:ext>
            </a:extLst>
          </p:cNvPr>
          <p:cNvGrpSpPr/>
          <p:nvPr/>
        </p:nvGrpSpPr>
        <p:grpSpPr>
          <a:xfrm>
            <a:off x="335702" y="1435204"/>
            <a:ext cx="2189918" cy="3988148"/>
            <a:chOff x="803275" y="1547446"/>
            <a:chExt cx="2260880" cy="5086622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CB361B6D-0E8B-C5BF-6213-2C264D0741E2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D988EFD-650D-D4B7-BA8E-A37CAB344160}"/>
                </a:ext>
              </a:extLst>
            </p:cNvPr>
            <p:cNvSpPr txBox="1"/>
            <p:nvPr/>
          </p:nvSpPr>
          <p:spPr>
            <a:xfrm>
              <a:off x="803275" y="4916745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65D1A45-4E09-EBA9-BF93-176BDBB9D0E0}"/>
                </a:ext>
              </a:extLst>
            </p:cNvPr>
            <p:cNvSpPr txBox="1"/>
            <p:nvPr/>
          </p:nvSpPr>
          <p:spPr>
            <a:xfrm>
              <a:off x="953766" y="4172585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5876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538319F-04A6-E6A0-B996-DD66B0CBE6BE}"/>
              </a:ext>
            </a:extLst>
          </p:cNvPr>
          <p:cNvSpPr txBox="1"/>
          <p:nvPr/>
        </p:nvSpPr>
        <p:spPr>
          <a:xfrm>
            <a:off x="3633019" y="2681748"/>
            <a:ext cx="4925962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/>
              <a:t>기획 내용 다시 가져오려고 </a:t>
            </a:r>
            <a:r>
              <a:rPr lang="ko-KR" altLang="en-US" sz="2400" dirty="0" err="1"/>
              <a:t>생각중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51930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538319F-04A6-E6A0-B996-DD66B0CBE6BE}"/>
              </a:ext>
            </a:extLst>
          </p:cNvPr>
          <p:cNvSpPr txBox="1"/>
          <p:nvPr/>
        </p:nvSpPr>
        <p:spPr>
          <a:xfrm>
            <a:off x="2059858" y="2514600"/>
            <a:ext cx="4925962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 dirty="0"/>
              <a:t>전체 기업 수</a:t>
            </a:r>
            <a:r>
              <a:rPr lang="en-US" altLang="ko-KR" sz="2400" dirty="0"/>
              <a:t>, </a:t>
            </a:r>
            <a:r>
              <a:rPr lang="ko-KR" altLang="en-US" sz="2400" dirty="0"/>
              <a:t>한계 기업</a:t>
            </a:r>
            <a:r>
              <a:rPr lang="en-US" altLang="ko-KR" sz="2400" dirty="0"/>
              <a:t>, </a:t>
            </a:r>
            <a:r>
              <a:rPr lang="ko-KR" altLang="en-US" sz="2400" dirty="0"/>
              <a:t>회생 가능 기업 구한 과정</a:t>
            </a:r>
            <a:endParaRPr lang="en-US" altLang="ko-KR" sz="2400" dirty="0"/>
          </a:p>
          <a:p>
            <a:r>
              <a:rPr lang="en-US" altLang="ko-KR" sz="2400" dirty="0"/>
              <a:t>(</a:t>
            </a:r>
            <a:r>
              <a:rPr lang="ko-KR" altLang="en-US" sz="2400" dirty="0"/>
              <a:t>얼마나 되는지 궁금하니까 일단 이자보상배율로 구해보자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72724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538319F-04A6-E6A0-B996-DD66B0CBE6BE}"/>
              </a:ext>
            </a:extLst>
          </p:cNvPr>
          <p:cNvSpPr txBox="1"/>
          <p:nvPr/>
        </p:nvSpPr>
        <p:spPr>
          <a:xfrm>
            <a:off x="2059858" y="2514600"/>
            <a:ext cx="4925962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 dirty="0"/>
              <a:t>전체 기업 수</a:t>
            </a:r>
            <a:r>
              <a:rPr lang="en-US" altLang="ko-KR" sz="2400" dirty="0"/>
              <a:t>, </a:t>
            </a:r>
            <a:r>
              <a:rPr lang="ko-KR" altLang="en-US" sz="2400" dirty="0"/>
              <a:t>한계 기업</a:t>
            </a:r>
            <a:r>
              <a:rPr lang="en-US" altLang="ko-KR" sz="2400" dirty="0"/>
              <a:t>, </a:t>
            </a:r>
            <a:r>
              <a:rPr lang="ko-KR" altLang="en-US" sz="2400" dirty="0"/>
              <a:t>회생 가능 기업 구한 과정</a:t>
            </a:r>
            <a:endParaRPr lang="en-US" altLang="ko-KR" sz="2400" dirty="0"/>
          </a:p>
          <a:p>
            <a:r>
              <a:rPr lang="en-US" altLang="ko-KR" sz="2400" dirty="0"/>
              <a:t>(</a:t>
            </a:r>
            <a:r>
              <a:rPr lang="ko-KR" altLang="en-US" sz="2400" dirty="0"/>
              <a:t>얼마나 되는지 궁금하니까 일단 이자보상배율로 구해보자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37777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0492B8E8-BEC6-38BC-47EA-0776F75AD7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9593208" y="3038168"/>
            <a:ext cx="1641987" cy="151416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C987D7F-26CE-A3E8-EBD3-35F401EA510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209980" y="3158268"/>
            <a:ext cx="1641987" cy="151416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A961BED-0646-F9B7-077D-DCA15154C79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248113" y="3101000"/>
            <a:ext cx="1641987" cy="151416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4F4242F-BBC0-C367-D24F-F8A01DD80CB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654153" y="3069584"/>
            <a:ext cx="1641987" cy="151416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9965B9-EF1D-318A-EE5E-B6F823165C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908253" y="2520897"/>
            <a:ext cx="1641987" cy="151416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4C83671-A9EC-FBFE-3FF2-28D1F59196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951394" y="2014384"/>
            <a:ext cx="1641987" cy="151416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237B38D-B860-EA45-BD29-8C7D3DD85F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133780" y="2302667"/>
            <a:ext cx="1641987" cy="151416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70A4947-9105-6E4B-D94D-4C4CDE9AA1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133781" y="2912656"/>
            <a:ext cx="1641987" cy="151416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3A0EF0B-BF04-6ED5-E1BA-33F2F83AC36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2545940" y="2787143"/>
            <a:ext cx="1641987" cy="151416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77F83FB-58CD-9096-386B-DA331D67B2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2626440" y="3237271"/>
            <a:ext cx="1641987" cy="151416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E34B31E-8FE9-9380-CC28-569A893F1A1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885799" y="3254704"/>
            <a:ext cx="1641987" cy="151416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7115708-FE5E-845C-B71B-A927B504DD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900084" y="2395384"/>
            <a:ext cx="1641987" cy="151416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740A8C2-C080-C0C7-5D26-BF2CC263526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5500073" y="2708140"/>
            <a:ext cx="1641987" cy="151416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70D11B7-856F-F2F6-F3BF-A243449692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5580573" y="3158268"/>
            <a:ext cx="1641987" cy="151416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141FAC2-D68D-C01D-5056-12A9BB6277F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6224895" y="2664391"/>
            <a:ext cx="1641987" cy="151416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755C3222-1FD5-11D3-212E-7A93D7CB34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6305395" y="3114519"/>
            <a:ext cx="1641987" cy="151416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C6180D8-B395-102F-D7EA-AA4FDB197FC1}"/>
              </a:ext>
            </a:extLst>
          </p:cNvPr>
          <p:cNvSpPr txBox="1"/>
          <p:nvPr/>
        </p:nvSpPr>
        <p:spPr>
          <a:xfrm>
            <a:off x="1209980" y="5058847"/>
            <a:ext cx="2149814" cy="90787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전체 기업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약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2200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여개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806919-2049-DACB-3256-B83977C183B4}"/>
              </a:ext>
            </a:extLst>
          </p:cNvPr>
          <p:cNvSpPr txBox="1"/>
          <p:nvPr/>
        </p:nvSpPr>
        <p:spPr>
          <a:xfrm>
            <a:off x="5734687" y="5058847"/>
            <a:ext cx="1971881" cy="90787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한계 기업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약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500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여개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1C665D-A65D-D4CF-17CD-43D3011B4B86}"/>
              </a:ext>
            </a:extLst>
          </p:cNvPr>
          <p:cNvSpPr txBox="1"/>
          <p:nvPr/>
        </p:nvSpPr>
        <p:spPr>
          <a:xfrm>
            <a:off x="9289601" y="5058847"/>
            <a:ext cx="2249200" cy="90787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회생 성공 기업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약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120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여개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21999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209367" y="17431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기존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244AEBE-5AE0-0319-CC2F-4E5D5FBCCE73}"/>
              </a:ext>
            </a:extLst>
          </p:cNvPr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380D9A66-424E-CEDC-9B14-CF5791AE1CF4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50199717-3C47-E423-6940-CADDC6E3EB5F}"/>
                </a:ext>
              </a:extLst>
            </p:cNvPr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FB71E70-976A-479E-6204-8FF41996D5DC}"/>
                  </a:ext>
                </a:extLst>
              </p:cNvPr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8DB9423-B156-491C-CBD1-7B1C0F5F1131}"/>
                  </a:ext>
                </a:extLst>
              </p:cNvPr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B16C124-1610-EB99-BDD2-A275017D98EA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1BA1147-A54C-9353-78BD-6AEEB4DBA976}"/>
              </a:ext>
            </a:extLst>
          </p:cNvPr>
          <p:cNvSpPr txBox="1"/>
          <p:nvPr/>
        </p:nvSpPr>
        <p:spPr>
          <a:xfrm>
            <a:off x="2153771" y="1743188"/>
            <a:ext cx="9282257" cy="90787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한계기업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회생에 성공한 기업들과 그렇지 않은 기업에 대한 분류 모델 연구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FE22C1E-5F82-8300-1053-7A8F2BB5FD03}"/>
              </a:ext>
            </a:extLst>
          </p:cNvPr>
          <p:cNvSpPr/>
          <p:nvPr/>
        </p:nvSpPr>
        <p:spPr>
          <a:xfrm>
            <a:off x="1209367" y="37243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변경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8CCA7F-CFDA-1593-82F1-075FB3640FC6}"/>
              </a:ext>
            </a:extLst>
          </p:cNvPr>
          <p:cNvSpPr txBox="1"/>
          <p:nvPr/>
        </p:nvSpPr>
        <p:spPr>
          <a:xfrm>
            <a:off x="2181022" y="3726333"/>
            <a:ext cx="9282257" cy="90787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부실징후기업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회생에 성공한 기업들과 그렇지 않은 기업에 대한 분류 모델 연구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3B1AF9-E043-1621-2DEB-6460C25AE770}"/>
              </a:ext>
            </a:extLst>
          </p:cNvPr>
          <p:cNvSpPr txBox="1"/>
          <p:nvPr/>
        </p:nvSpPr>
        <p:spPr>
          <a:xfrm>
            <a:off x="7868514" y="5984119"/>
            <a:ext cx="4323486" cy="492372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한국은행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정의 한계기업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: 3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이자보상배율이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미만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한국은행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정의 부실징후기업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: 1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이자보상배율이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미만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335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3A3838"/>
      </a:dk1>
      <a:lt1>
        <a:srgbClr val="FFFFFF"/>
      </a:lt1>
      <a:dk2>
        <a:srgbClr val="AEABAB"/>
      </a:dk2>
      <a:lt2>
        <a:srgbClr val="F2F2F2"/>
      </a:lt2>
      <a:accent1>
        <a:srgbClr val="FF8E32"/>
      </a:accent1>
      <a:accent2>
        <a:srgbClr val="48A1FA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1352</TotalTime>
  <Words>1996</Words>
  <Application>Microsoft Office PowerPoint</Application>
  <PresentationFormat>와이드스크린</PresentationFormat>
  <Paragraphs>303</Paragraphs>
  <Slides>38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2" baseType="lpstr">
      <vt:lpstr>Wingdings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Smilegate</dc:creator>
  <cp:lastModifiedBy>이 의성</cp:lastModifiedBy>
  <cp:revision>90</cp:revision>
  <dcterms:created xsi:type="dcterms:W3CDTF">2019-03-11T06:50:22Z</dcterms:created>
  <dcterms:modified xsi:type="dcterms:W3CDTF">2022-09-23T08:49:09Z</dcterms:modified>
</cp:coreProperties>
</file>

<file path=docProps/thumbnail.jpeg>
</file>